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56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1" r:id="rId3"/>
    <p:sldId id="259" r:id="rId4"/>
    <p:sldId id="260" r:id="rId5"/>
    <p:sldId id="264" r:id="rId6"/>
    <p:sldId id="273" r:id="rId7"/>
    <p:sldId id="275" r:id="rId8"/>
    <p:sldId id="276" r:id="rId9"/>
    <p:sldId id="277" r:id="rId10"/>
    <p:sldId id="268" r:id="rId11"/>
    <p:sldId id="274" r:id="rId12"/>
    <p:sldId id="261" r:id="rId13"/>
    <p:sldId id="278" r:id="rId14"/>
    <p:sldId id="270" r:id="rId15"/>
    <p:sldId id="262" r:id="rId16"/>
    <p:sldId id="280" r:id="rId17"/>
    <p:sldId id="279" r:id="rId18"/>
    <p:sldId id="266" r:id="rId19"/>
    <p:sldId id="272" r:id="rId20"/>
    <p:sldId id="282" r:id="rId21"/>
    <p:sldId id="283" r:id="rId22"/>
    <p:sldId id="285" r:id="rId23"/>
    <p:sldId id="284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76ED9"/>
    <a:srgbClr val="06347C"/>
    <a:srgbClr val="42F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1450" autoAdjust="0"/>
  </p:normalViewPr>
  <p:slideViewPr>
    <p:cSldViewPr snapToGrid="0" snapToObjects="1">
      <p:cViewPr varScale="1">
        <p:scale>
          <a:sx n="81" d="100"/>
          <a:sy n="81" d="100"/>
        </p:scale>
        <p:origin x="-1498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30D00-E5CA-2B4F-B10C-9C54ACFAA117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4D9E9-99BA-2343-A9BB-A8E04D071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184E4-AD57-D14B-9BF6-72D722597B6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9638F-2172-3B48-AD22-035F122B7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9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46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84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0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59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 – warning</a:t>
            </a:r>
            <a:r>
              <a:rPr lang="en-US" baseline="0" dirty="0" smtClean="0"/>
              <a:t> messages</a:t>
            </a:r>
            <a:r>
              <a:rPr lang="en-US" baseline="0" smtClean="0"/>
              <a:t>: Risicokaart.nl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24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84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88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56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12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 enters</a:t>
            </a:r>
            <a:r>
              <a:rPr lang="en-US" baseline="0" dirty="0" smtClean="0"/>
              <a:t> 50cm based on a friend that lives close by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1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Kate’s bro lives in </a:t>
            </a:r>
            <a:r>
              <a:rPr lang="en-US" dirty="0" err="1" smtClean="0"/>
              <a:t>Doetinchem</a:t>
            </a:r>
            <a:r>
              <a:rPr lang="en-US" dirty="0" smtClean="0"/>
              <a:t> where the cat needs to go- proposed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3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 show 20cm increase in the next</a:t>
            </a:r>
            <a:r>
              <a:rPr lang="en-US" baseline="0" dirty="0" smtClean="0"/>
              <a:t> few hours but it will be flooded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re-route (Apeldoorn),</a:t>
            </a:r>
            <a:r>
              <a:rPr lang="en-US" baseline="0" dirty="0" smtClean="0"/>
              <a:t> friends has safest route to bro (secretly Kate’s using Felix for matchmaking)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6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EP</a:t>
            </a:r>
          </a:p>
          <a:p>
            <a:r>
              <a:rPr lang="en-US" dirty="0" smtClean="0"/>
              <a:t>Source: https://</a:t>
            </a:r>
            <a:r>
              <a:rPr lang="en-US" dirty="0" err="1" smtClean="0"/>
              <a:t>www.google.nl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=8&amp;ved=0ahUKEwjt-5n5vKnKAhVDJw8KHdcYBKEQjRwIBw&amp;url=http%3A%2F%2Fwww.news24.com%2FMultimedia%2FWorld%2FNetherlands-floodings-20120106&amp;psig=AFQjCNFuyp7OqGvWDKvBW1SK_ftDiKNrbA&amp;ust=1452866784185119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7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CvD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4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96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CvD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9638F-2172-3B48-AD22-035F122B79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1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0C0"/>
              </a:buClr>
              <a:defRPr/>
            </a:lvl1pPr>
            <a:lvl2pPr>
              <a:buClr>
                <a:srgbClr val="0070C0"/>
              </a:buClr>
              <a:defRPr/>
            </a:lvl2pPr>
            <a:lvl3pPr>
              <a:buClr>
                <a:srgbClr val="0070C0"/>
              </a:buClr>
              <a:defRPr/>
            </a:lvl3pPr>
            <a:lvl4pPr>
              <a:buClr>
                <a:srgbClr val="0070C0"/>
              </a:buClr>
              <a:defRPr/>
            </a:lvl4pPr>
            <a:lvl5pPr>
              <a:buClr>
                <a:srgbClr val="0070C0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36648" y="350378"/>
            <a:ext cx="678180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3087725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6208776"/>
            <a:ext cx="762000" cy="365125"/>
          </a:xfrm>
        </p:spPr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73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55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10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38100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1333144"/>
            <a:ext cx="7543800" cy="45342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9040" y="6211047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CF973DB3-0C68-B24E-B765-8C7016B3A4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6227405"/>
            <a:ext cx="304762" cy="3301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8" r:id="rId6"/>
    <p:sldLayoutId id="2147483769" r:id="rId7"/>
    <p:sldLayoutId id="2147483770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648" y="682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/>
              <a:t>SDSS: Flood Escape </a:t>
            </a:r>
            <a:r>
              <a:rPr lang="en-US" sz="6000" b="1" i="1" dirty="0" smtClean="0"/>
              <a:t>Arnhem</a:t>
            </a:r>
            <a:endParaRPr lang="en-US" sz="60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855" y="5379801"/>
            <a:ext cx="6400800" cy="1285031"/>
          </a:xfrm>
        </p:spPr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F. Bot - </a:t>
            </a:r>
            <a:r>
              <a:rPr lang="en-GB" sz="2800" dirty="0">
                <a:solidFill>
                  <a:schemeClr val="tx1"/>
                </a:solidFill>
              </a:rPr>
              <a:t>1502387</a:t>
            </a:r>
            <a:r>
              <a:rPr lang="en-US" sz="2800" dirty="0" smtClean="0">
                <a:solidFill>
                  <a:schemeClr val="tx1"/>
                </a:solidFill>
                <a:effectLst/>
              </a:rPr>
              <a:t> </a:t>
            </a:r>
          </a:p>
          <a:p>
            <a:pPr algn="l">
              <a:lnSpc>
                <a:spcPct val="7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E. Prentice - </a:t>
            </a:r>
            <a:r>
              <a:rPr lang="en-GB" sz="2800" dirty="0" smtClean="0">
                <a:solidFill>
                  <a:schemeClr val="tx1"/>
                </a:solidFill>
              </a:rPr>
              <a:t>4417941</a:t>
            </a:r>
            <a:endParaRPr lang="en-US" sz="2800" dirty="0">
              <a:solidFill>
                <a:schemeClr val="tx1"/>
              </a:solidFill>
            </a:endParaRPr>
          </a:p>
          <a:p>
            <a:pPr algn="l">
              <a:lnSpc>
                <a:spcPct val="7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C. von Delft - </a:t>
            </a:r>
            <a:r>
              <a:rPr lang="en-GB" sz="2800" dirty="0">
                <a:solidFill>
                  <a:schemeClr val="tx1"/>
                </a:solidFill>
              </a:rPr>
              <a:t>4508424</a:t>
            </a:r>
            <a:r>
              <a:rPr lang="en-US" sz="2800" dirty="0" smtClean="0">
                <a:solidFill>
                  <a:schemeClr val="tx1"/>
                </a:solidFill>
                <a:effectLst/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35526" y="6007666"/>
            <a:ext cx="2784703" cy="657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16 January 2016</a:t>
            </a:r>
            <a:endParaRPr lang="en-US" dirty="0"/>
          </a:p>
        </p:txBody>
      </p:sp>
      <p:pic>
        <p:nvPicPr>
          <p:cNvPr id="7" name="Picture 6" descr="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63" y="3638485"/>
            <a:ext cx="4041092" cy="11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happy-family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75" y="2273711"/>
            <a:ext cx="4544433" cy="27438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9867" y="1229382"/>
            <a:ext cx="4427746" cy="45342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Results</a:t>
            </a:r>
          </a:p>
          <a:p>
            <a:r>
              <a:rPr lang="en-US" sz="2800" dirty="0"/>
              <a:t>Jan finds a safe route to pick up his girls at school</a:t>
            </a:r>
          </a:p>
          <a:p>
            <a:r>
              <a:rPr lang="en-US" sz="2800" dirty="0"/>
              <a:t>They safely evacuate to Ede together</a:t>
            </a:r>
          </a:p>
          <a:p>
            <a:r>
              <a:rPr lang="en-US" sz="2800" dirty="0"/>
              <a:t>The family is reunited!</a:t>
            </a:r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pic>
        <p:nvPicPr>
          <p:cNvPr id="2" name="Picture 1" descr="user_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5" y="1355304"/>
            <a:ext cx="6867186" cy="4762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26845" y="1488724"/>
            <a:ext cx="1258711" cy="656166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22889" y="3005667"/>
            <a:ext cx="942621" cy="434623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56667" y="3334458"/>
            <a:ext cx="1013178" cy="656166"/>
          </a:xfrm>
          <a:prstGeom prst="ellipse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39356" y="2257778"/>
            <a:ext cx="1134533" cy="656165"/>
          </a:xfrm>
          <a:prstGeom prst="ellipse">
            <a:avLst/>
          </a:prstGeom>
          <a:solidFill>
            <a:srgbClr val="3366FF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10201" y="4092222"/>
            <a:ext cx="2153355" cy="1044221"/>
          </a:xfrm>
          <a:prstGeom prst="ellipse">
            <a:avLst/>
          </a:prstGeom>
          <a:solidFill>
            <a:srgbClr val="3366FF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1733" y="4371623"/>
            <a:ext cx="1134533" cy="656165"/>
          </a:xfrm>
          <a:prstGeom prst="ellipse">
            <a:avLst/>
          </a:prstGeom>
          <a:solidFill>
            <a:srgbClr val="0080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1733" y="5180188"/>
            <a:ext cx="1442156" cy="760590"/>
          </a:xfrm>
          <a:prstGeom prst="ellipse">
            <a:avLst/>
          </a:prstGeom>
          <a:solidFill>
            <a:srgbClr val="0080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2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" y="1136001"/>
            <a:ext cx="8814499" cy="5018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04770" y="1136001"/>
            <a:ext cx="691548" cy="116919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61563" y="1778000"/>
            <a:ext cx="665480" cy="9665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53479" y="3317240"/>
            <a:ext cx="640823" cy="94724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4519" y="4330131"/>
            <a:ext cx="634643" cy="74478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4417" y="2744510"/>
            <a:ext cx="646023" cy="63781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265" y="1333144"/>
            <a:ext cx="1480011" cy="1336850"/>
          </a:xfrm>
          <a:prstGeom prst="rect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49072" y="3423920"/>
            <a:ext cx="508222" cy="535338"/>
          </a:xfrm>
          <a:prstGeom prst="rect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410990" y="470483"/>
            <a:ext cx="1613561" cy="653998"/>
            <a:chOff x="7530439" y="624502"/>
            <a:chExt cx="1613561" cy="653998"/>
          </a:xfrm>
        </p:grpSpPr>
        <p:sp>
          <p:nvSpPr>
            <p:cNvPr id="15" name="TextBox 14"/>
            <p:cNvSpPr txBox="1"/>
            <p:nvPr/>
          </p:nvSpPr>
          <p:spPr>
            <a:xfrm>
              <a:off x="7536834" y="909168"/>
              <a:ext cx="160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Primary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30439" y="624502"/>
              <a:ext cx="160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Output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36834" y="624502"/>
              <a:ext cx="1484984" cy="6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</a:t>
            </a:r>
            <a:r>
              <a:rPr lang="en-US" dirty="0" smtClean="0">
                <a:solidFill>
                  <a:srgbClr val="0070C0"/>
                </a:solidFill>
              </a:rPr>
              <a:t>Data Model </a:t>
            </a:r>
            <a:r>
              <a:rPr lang="en-US" dirty="0" smtClean="0"/>
              <a:t>| Analysis |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04770" y="2999194"/>
            <a:ext cx="559070" cy="31804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5414416" y="4340290"/>
            <a:ext cx="737463" cy="678749"/>
          </a:xfrm>
          <a:prstGeom prst="rect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14415" y="5125720"/>
            <a:ext cx="737463" cy="736600"/>
          </a:xfrm>
          <a:prstGeom prst="rect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8952" y="5267959"/>
            <a:ext cx="508222" cy="886747"/>
          </a:xfrm>
          <a:prstGeom prst="rect">
            <a:avLst/>
          </a:prstGeom>
          <a:solidFill>
            <a:srgbClr val="0070C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0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pic>
        <p:nvPicPr>
          <p:cNvPr id="3" name="Picture 2" descr="interface emp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85" y="1349055"/>
            <a:ext cx="6646333" cy="4705320"/>
          </a:xfrm>
          <a:prstGeom prst="rect">
            <a:avLst/>
          </a:prstGeom>
        </p:spPr>
      </p:pic>
      <p:pic>
        <p:nvPicPr>
          <p:cNvPr id="14" name="Picture 13" descr="inpu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2" y="1349056"/>
            <a:ext cx="2065040" cy="471057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074334" y="1467556"/>
            <a:ext cx="77611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074334" y="1619956"/>
            <a:ext cx="77611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074334" y="3666067"/>
            <a:ext cx="77611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74334" y="3877733"/>
            <a:ext cx="776110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74334" y="1873957"/>
            <a:ext cx="7761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74334" y="2040468"/>
            <a:ext cx="7761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074334" y="3270957"/>
            <a:ext cx="7761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74334" y="3454401"/>
            <a:ext cx="7761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74334" y="4075290"/>
            <a:ext cx="7761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</a:t>
            </a:r>
            <a:r>
              <a:rPr lang="en-US" dirty="0" smtClean="0">
                <a:solidFill>
                  <a:srgbClr val="0070C0"/>
                </a:solidFill>
              </a:rPr>
              <a:t>Data Model </a:t>
            </a:r>
            <a:r>
              <a:rPr lang="en-US" dirty="0" smtClean="0"/>
              <a:t>| Analysis |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12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410990" y="470483"/>
            <a:ext cx="1613561" cy="653998"/>
            <a:chOff x="7530439" y="624502"/>
            <a:chExt cx="1613561" cy="653998"/>
          </a:xfrm>
        </p:grpSpPr>
        <p:sp>
          <p:nvSpPr>
            <p:cNvPr id="23" name="TextBox 22"/>
            <p:cNvSpPr txBox="1"/>
            <p:nvPr/>
          </p:nvSpPr>
          <p:spPr>
            <a:xfrm>
              <a:off x="7536834" y="909168"/>
              <a:ext cx="160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Primary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30439" y="624502"/>
              <a:ext cx="160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Output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536834" y="624502"/>
              <a:ext cx="1484984" cy="6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36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403" y="1505271"/>
            <a:ext cx="8355925" cy="42132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Hard Coded </a:t>
            </a:r>
          </a:p>
          <a:p>
            <a:pPr lvl="1"/>
            <a:r>
              <a:rPr lang="en-US" sz="2400" dirty="0" smtClean="0"/>
              <a:t>Classification: flooding thresholds</a:t>
            </a:r>
          </a:p>
          <a:p>
            <a:pPr lvl="1"/>
            <a:r>
              <a:rPr lang="en-US" sz="2400" dirty="0" smtClean="0"/>
              <a:t>Classification: prediction values</a:t>
            </a:r>
          </a:p>
          <a:p>
            <a:pPr lvl="1"/>
            <a:r>
              <a:rPr lang="en-US" sz="2400" dirty="0" smtClean="0"/>
              <a:t>Warning messages (Dutch Standards)</a:t>
            </a:r>
          </a:p>
          <a:p>
            <a:r>
              <a:rPr lang="en-US" sz="2800" dirty="0" smtClean="0"/>
              <a:t>Soft Coded</a:t>
            </a:r>
          </a:p>
          <a:p>
            <a:pPr lvl="1"/>
            <a:r>
              <a:rPr lang="en-US" sz="2400" dirty="0" smtClean="0"/>
              <a:t>Point click (enables soft coding of location, water height)</a:t>
            </a:r>
          </a:p>
          <a:p>
            <a:pPr lvl="1"/>
            <a:r>
              <a:rPr lang="en-US" sz="2400" dirty="0" smtClean="0"/>
              <a:t>Rainfall diagram (real-time data)</a:t>
            </a:r>
          </a:p>
          <a:p>
            <a:r>
              <a:rPr lang="en-US" sz="2800" dirty="0" smtClean="0"/>
              <a:t>Combination</a:t>
            </a:r>
          </a:p>
          <a:p>
            <a:pPr lvl="1"/>
            <a:r>
              <a:rPr lang="en-US" sz="2400" dirty="0" smtClean="0"/>
              <a:t>Routing: origins and destinations</a:t>
            </a: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</a:t>
            </a:r>
            <a:r>
              <a:rPr lang="en-US" dirty="0" smtClean="0">
                <a:solidFill>
                  <a:srgbClr val="0070C0"/>
                </a:solidFill>
              </a:rPr>
              <a:t>Data Model </a:t>
            </a:r>
            <a:r>
              <a:rPr lang="en-US" dirty="0" smtClean="0"/>
              <a:t>| Analysis |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9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78" y="3686179"/>
            <a:ext cx="2341033" cy="2181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55" y="1088966"/>
            <a:ext cx="3880556" cy="241125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52924" y="1436366"/>
            <a:ext cx="6472357" cy="4525963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Flood Area	     &gt; 1.0 m</a:t>
            </a:r>
          </a:p>
          <a:p>
            <a:pPr lvl="1"/>
            <a:r>
              <a:rPr lang="en-US" dirty="0"/>
              <a:t>Risk Area        &gt; 0.5 m</a:t>
            </a:r>
          </a:p>
          <a:p>
            <a:r>
              <a:rPr lang="en-US" dirty="0"/>
              <a:t>Routing</a:t>
            </a:r>
          </a:p>
          <a:p>
            <a:pPr lvl="1"/>
            <a:r>
              <a:rPr lang="en-US" dirty="0"/>
              <a:t>Point click</a:t>
            </a:r>
          </a:p>
          <a:p>
            <a:pPr lvl="1"/>
            <a:r>
              <a:rPr lang="en-US" dirty="0"/>
              <a:t>POIs</a:t>
            </a:r>
          </a:p>
          <a:p>
            <a:pPr lvl="1"/>
            <a:r>
              <a:rPr lang="en-US" dirty="0"/>
              <a:t>Escape points</a:t>
            </a:r>
          </a:p>
          <a:p>
            <a:r>
              <a:rPr lang="en-US" dirty="0"/>
              <a:t>Weather forecast</a:t>
            </a:r>
          </a:p>
          <a:p>
            <a:pPr lvl="1"/>
            <a:r>
              <a:rPr lang="en-US" dirty="0"/>
              <a:t>Up-to-date web data rainfall diagram</a:t>
            </a:r>
          </a:p>
          <a:p>
            <a:pPr lvl="1"/>
            <a:r>
              <a:rPr lang="en-US" dirty="0" err="1"/>
              <a:t>Buienradar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Data Model | </a:t>
            </a:r>
            <a:r>
              <a:rPr lang="en-US" dirty="0" smtClean="0">
                <a:solidFill>
                  <a:srgbClr val="0070C0"/>
                </a:solidFill>
              </a:rPr>
              <a:t>Analysis</a:t>
            </a:r>
            <a:r>
              <a:rPr lang="en-US" dirty="0" smtClean="0"/>
              <a:t> |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353" y="925961"/>
            <a:ext cx="5515993" cy="3887768"/>
          </a:xfrm>
        </p:spPr>
        <p:txBody>
          <a:bodyPr>
            <a:normAutofit/>
          </a:bodyPr>
          <a:lstStyle/>
          <a:p>
            <a:r>
              <a:rPr lang="en-US" dirty="0" smtClean="0"/>
              <a:t>Flooded areas as routing obstacles</a:t>
            </a:r>
          </a:p>
          <a:p>
            <a:r>
              <a:rPr lang="en-US" dirty="0" smtClean="0"/>
              <a:t>More detailed weather prediction</a:t>
            </a:r>
          </a:p>
          <a:p>
            <a:r>
              <a:rPr lang="en-US" dirty="0" smtClean="0"/>
              <a:t>Active river level data</a:t>
            </a:r>
          </a:p>
          <a:p>
            <a:r>
              <a:rPr lang="en-US" dirty="0" smtClean="0"/>
              <a:t>More precise DEM</a:t>
            </a:r>
          </a:p>
          <a:p>
            <a:r>
              <a:rPr lang="en-US" dirty="0" smtClean="0"/>
              <a:t>Input personal POIs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983" y="4233574"/>
            <a:ext cx="1368562" cy="1824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094" r="33364"/>
          <a:stretch/>
        </p:blipFill>
        <p:spPr>
          <a:xfrm>
            <a:off x="8168086" y="4233574"/>
            <a:ext cx="893627" cy="1566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8" y="4227065"/>
            <a:ext cx="2726982" cy="1831258"/>
          </a:xfrm>
          <a:prstGeom prst="rect">
            <a:avLst/>
          </a:prstGeom>
        </p:spPr>
      </p:pic>
      <p:pic>
        <p:nvPicPr>
          <p:cNvPr id="10" name="Picture 9" descr="max_min_grap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10" y="4227065"/>
            <a:ext cx="2428503" cy="1831258"/>
          </a:xfrm>
          <a:prstGeom prst="rect">
            <a:avLst/>
          </a:prstGeom>
        </p:spPr>
      </p:pic>
      <p:pic>
        <p:nvPicPr>
          <p:cNvPr id="11" name="Picture 10" descr="Untitled 2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316" y="4339426"/>
            <a:ext cx="1193800" cy="1460500"/>
          </a:xfrm>
          <a:prstGeom prst="rect">
            <a:avLst/>
          </a:prstGeom>
        </p:spPr>
      </p:pic>
      <p:sp>
        <p:nvSpPr>
          <p:cNvPr id="13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Data Model | </a:t>
            </a:r>
            <a:r>
              <a:rPr lang="en-US" dirty="0" smtClean="0">
                <a:solidFill>
                  <a:srgbClr val="0070C0"/>
                </a:solidFill>
              </a:rPr>
              <a:t>Analysis</a:t>
            </a:r>
            <a:r>
              <a:rPr lang="en-US" dirty="0" smtClean="0"/>
              <a:t> |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7349"/>
            <a:ext cx="8355925" cy="40720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SDSS components</a:t>
            </a:r>
          </a:p>
          <a:p>
            <a:r>
              <a:rPr lang="en-US" dirty="0" smtClean="0"/>
              <a:t>Information: elevation, road network, rainfall</a:t>
            </a:r>
          </a:p>
          <a:p>
            <a:r>
              <a:rPr lang="en-US" dirty="0" smtClean="0"/>
              <a:t>Analysis: classification, routing</a:t>
            </a:r>
          </a:p>
          <a:p>
            <a:r>
              <a:rPr lang="en-US" dirty="0" smtClean="0"/>
              <a:t>Simulation: hypothetical rainfall</a:t>
            </a:r>
          </a:p>
          <a:p>
            <a:r>
              <a:rPr lang="en-US" dirty="0" smtClean="0"/>
              <a:t>Visualization: map, diagram, radar</a:t>
            </a:r>
          </a:p>
          <a:p>
            <a:r>
              <a:rPr lang="en-US" dirty="0" smtClean="0"/>
              <a:t>Evaluation: flood, risk, or safe</a:t>
            </a:r>
          </a:p>
          <a:p>
            <a:r>
              <a:rPr lang="en-US" dirty="0" smtClean="0"/>
              <a:t>GUI: user-friendly, efficient</a:t>
            </a:r>
          </a:p>
          <a:p>
            <a:r>
              <a:rPr lang="en-US" dirty="0" smtClean="0"/>
              <a:t>Reporting: save map</a:t>
            </a:r>
            <a:endParaRPr lang="en-US" dirty="0"/>
          </a:p>
        </p:txBody>
      </p:sp>
      <p:pic>
        <p:nvPicPr>
          <p:cNvPr id="5" name="Picture 4" descr="Untitled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9022" r="12107" b="3382"/>
          <a:stretch/>
        </p:blipFill>
        <p:spPr>
          <a:xfrm>
            <a:off x="5393118" y="2620120"/>
            <a:ext cx="3229600" cy="3119460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Data Model | Analysis | </a:t>
            </a:r>
            <a:r>
              <a:rPr lang="en-US" dirty="0" smtClean="0">
                <a:solidFill>
                  <a:srgbClr val="0070C0"/>
                </a:solidFill>
              </a:rPr>
              <a:t>Conclusions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7424" y="378015"/>
            <a:ext cx="7543800" cy="1524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848" y="2043135"/>
            <a:ext cx="6858000" cy="990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43" y="4022459"/>
            <a:ext cx="4041092" cy="11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404" y="1549294"/>
            <a:ext cx="3444010" cy="3208903"/>
          </a:xfrm>
          <a:prstGeom prst="rect">
            <a:avLst/>
          </a:prstGeom>
        </p:spPr>
      </p:pic>
      <p:pic>
        <p:nvPicPr>
          <p:cNvPr id="3" name="Picture 2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16" y="3343949"/>
            <a:ext cx="1783894" cy="2908769"/>
          </a:xfrm>
          <a:prstGeom prst="rect">
            <a:avLst/>
          </a:prstGeom>
          <a:effectLst/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59867" y="1229382"/>
            <a:ext cx="4427746" cy="45342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Kate lives in Arnhem but is currently on vacation</a:t>
            </a:r>
          </a:p>
          <a:p>
            <a:r>
              <a:rPr lang="en-US" sz="2800" dirty="0"/>
              <a:t>The news is alarming </a:t>
            </a:r>
            <a:r>
              <a:rPr lang="en-US" sz="2800" dirty="0">
                <a:sym typeface="Wingdings"/>
              </a:rPr>
              <a:t></a:t>
            </a:r>
            <a:endParaRPr lang="en-US" sz="2800" dirty="0"/>
          </a:p>
          <a:p>
            <a:r>
              <a:rPr lang="en-US" sz="2800" dirty="0"/>
              <a:t>Is her cat, Felix, safe at home?</a:t>
            </a:r>
          </a:p>
          <a:p>
            <a:r>
              <a:rPr lang="en-US" sz="2800" dirty="0"/>
              <a:t>Does it look like her house will flood in the next few hours?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796925" y="1671638"/>
            <a:ext cx="29109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l">
              <a:buClr>
                <a:srgbClr val="108BD9"/>
              </a:buClr>
              <a:defRPr/>
            </a:pPr>
            <a:r>
              <a:rPr lang="en-US" altLang="nl-NL" sz="2800" dirty="0" smtClean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I.	Introduction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796924" y="2208213"/>
            <a:ext cx="3084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l">
              <a:buClr>
                <a:srgbClr val="108BD9"/>
              </a:buClr>
              <a:defRPr/>
            </a:pPr>
            <a:r>
              <a:rPr lang="en-US" altLang="nl-NL" sz="2800" dirty="0" smtClean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II.	User Interaction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796925" y="2744788"/>
            <a:ext cx="3084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l">
              <a:buClr>
                <a:srgbClr val="108BD9"/>
              </a:buClr>
              <a:defRPr/>
            </a:pPr>
            <a:r>
              <a:rPr lang="en-US" altLang="nl-NL" sz="2800" dirty="0" smtClean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III.	Data Model</a:t>
            </a:r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792163" y="3281363"/>
            <a:ext cx="2532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l">
              <a:buClr>
                <a:srgbClr val="108BD9"/>
              </a:buClr>
              <a:defRPr/>
            </a:pPr>
            <a:r>
              <a:rPr lang="en-US" altLang="nl-NL" sz="2800" dirty="0" smtClean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IV.	Analysis</a:t>
            </a:r>
          </a:p>
        </p:txBody>
      </p:sp>
      <p:pic>
        <p:nvPicPr>
          <p:cNvPr id="9" name="Picture 8" descr="Untitled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9022" r="12107" b="3382"/>
          <a:stretch/>
        </p:blipFill>
        <p:spPr>
          <a:xfrm>
            <a:off x="4435724" y="1556739"/>
            <a:ext cx="4251076" cy="41061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77240" y="381000"/>
            <a:ext cx="7528560" cy="952144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787783" y="3763043"/>
            <a:ext cx="2532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ＭＳ Ｐゴシック" pitchFamily="34" charset="-128"/>
              </a:defRPr>
            </a:lvl9pPr>
          </a:lstStyle>
          <a:p>
            <a:pPr algn="l">
              <a:buClr>
                <a:srgbClr val="108BD9"/>
              </a:buClr>
              <a:defRPr/>
            </a:pPr>
            <a:r>
              <a:rPr lang="en-US" altLang="nl-NL" sz="2800" dirty="0" smtClean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V.	Conclusions</a:t>
            </a: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User Interaction 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3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10781 0.6574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3287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00938 0.5791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895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13108 0.4965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248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0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22101 0.41504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2074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30816 0.3449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9" y="1724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7" grpId="0"/>
      <p:bldP spid="17" grpId="1"/>
      <p:bldP spid="17" grpId="2"/>
      <p:bldP spid="17" grpId="3"/>
      <p:bldP spid="18" grpId="0"/>
      <p:bldP spid="18" grpId="1"/>
      <p:bldP spid="18" grpId="2"/>
      <p:bldP spid="18" grpId="3"/>
      <p:bldP spid="19" grpId="0"/>
      <p:bldP spid="19" grpId="1"/>
      <p:bldP spid="19" grpId="2"/>
      <p:bldP spid="19" grpId="3"/>
      <p:bldP spid="13" grpId="0"/>
      <p:bldP spid="13" grpId="1"/>
      <p:bldP spid="13" grpId="2"/>
      <p:bldP spid="13" grpId="3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pic>
        <p:nvPicPr>
          <p:cNvPr id="5" name="Picture 4" descr="Kat sta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9" y="1411544"/>
            <a:ext cx="8434586" cy="4548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51388" y="263878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68537" y="1690729"/>
            <a:ext cx="0" cy="63290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001178" y="1690729"/>
            <a:ext cx="1650292" cy="960527"/>
            <a:chOff x="6268311" y="1286129"/>
            <a:chExt cx="1650292" cy="960527"/>
          </a:xfrm>
        </p:grpSpPr>
        <p:sp>
          <p:nvSpPr>
            <p:cNvPr id="8" name="Rectangle 7"/>
            <p:cNvSpPr/>
            <p:nvPr/>
          </p:nvSpPr>
          <p:spPr>
            <a:xfrm>
              <a:off x="6382280" y="1417638"/>
              <a:ext cx="374471" cy="340615"/>
            </a:xfrm>
            <a:prstGeom prst="rect">
              <a:avLst/>
            </a:prstGeom>
            <a:solidFill>
              <a:srgbClr val="0634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382280" y="1758253"/>
              <a:ext cx="374471" cy="340615"/>
            </a:xfrm>
            <a:prstGeom prst="rect">
              <a:avLst/>
            </a:prstGeom>
            <a:solidFill>
              <a:srgbClr val="276E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0477" y="141763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Flooded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46348" y="171655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Risk Area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68311" y="1286129"/>
              <a:ext cx="1644421" cy="96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927" y="2427770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2" y="1411544"/>
            <a:ext cx="8430140" cy="4548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67066" y="221542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729" y="2262464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8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9" y="1411544"/>
            <a:ext cx="8416085" cy="4548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29778" y="3391426"/>
            <a:ext cx="1940466" cy="324712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01178" y="1690729"/>
            <a:ext cx="1650292" cy="960527"/>
            <a:chOff x="6268311" y="1286129"/>
            <a:chExt cx="1650292" cy="960527"/>
          </a:xfrm>
        </p:grpSpPr>
        <p:sp>
          <p:nvSpPr>
            <p:cNvPr id="7" name="Rectangle 6"/>
            <p:cNvSpPr/>
            <p:nvPr/>
          </p:nvSpPr>
          <p:spPr>
            <a:xfrm>
              <a:off x="6382280" y="1417638"/>
              <a:ext cx="374471" cy="340615"/>
            </a:xfrm>
            <a:prstGeom prst="rect">
              <a:avLst/>
            </a:prstGeom>
            <a:solidFill>
              <a:srgbClr val="0634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2280" y="1758253"/>
              <a:ext cx="374471" cy="340615"/>
            </a:xfrm>
            <a:prstGeom prst="rect">
              <a:avLst/>
            </a:prstGeom>
            <a:solidFill>
              <a:srgbClr val="276E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0477" y="141763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Flooded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348" y="171655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Risk Area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68311" y="1286129"/>
              <a:ext cx="1644421" cy="96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34" y="2412833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3" y="1411544"/>
            <a:ext cx="8429377" cy="45481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35710" y="384614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01178" y="1690729"/>
            <a:ext cx="1650292" cy="960527"/>
            <a:chOff x="6268311" y="1286129"/>
            <a:chExt cx="1650292" cy="960527"/>
          </a:xfrm>
        </p:grpSpPr>
        <p:sp>
          <p:nvSpPr>
            <p:cNvPr id="7" name="Rectangle 6"/>
            <p:cNvSpPr/>
            <p:nvPr/>
          </p:nvSpPr>
          <p:spPr>
            <a:xfrm>
              <a:off x="6382280" y="1417638"/>
              <a:ext cx="374471" cy="340615"/>
            </a:xfrm>
            <a:prstGeom prst="rect">
              <a:avLst/>
            </a:prstGeom>
            <a:solidFill>
              <a:srgbClr val="06347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82280" y="1758253"/>
              <a:ext cx="374471" cy="340615"/>
            </a:xfrm>
            <a:prstGeom prst="rect">
              <a:avLst/>
            </a:prstGeom>
            <a:solidFill>
              <a:srgbClr val="276E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40477" y="141763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Flooded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348" y="1716558"/>
              <a:ext cx="1172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Risk Area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68311" y="1286129"/>
              <a:ext cx="1644421" cy="9605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31" y="1454491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77240" y="381000"/>
            <a:ext cx="7528560" cy="952144"/>
          </a:xfrm>
        </p:spPr>
        <p:txBody>
          <a:bodyPr/>
          <a:lstStyle/>
          <a:p>
            <a:r>
              <a:rPr lang="en-US" dirty="0" smtClean="0"/>
              <a:t>Use Case2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54987" y="2073877"/>
            <a:ext cx="2613078" cy="2908769"/>
            <a:chOff x="5366855" y="2183636"/>
            <a:chExt cx="2613078" cy="29087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235" y="3031828"/>
              <a:ext cx="2608698" cy="1486958"/>
            </a:xfrm>
            <a:prstGeom prst="rect">
              <a:avLst/>
            </a:prstGeom>
          </p:spPr>
        </p:pic>
        <p:pic>
          <p:nvPicPr>
            <p:cNvPr id="15" name="Picture 14" descr="WL00276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880" y="2183636"/>
              <a:ext cx="1783894" cy="2908769"/>
            </a:xfrm>
            <a:prstGeom prst="rect">
              <a:avLst/>
            </a:prstGeom>
            <a:effectLst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6855" y="3027428"/>
              <a:ext cx="2608698" cy="1486958"/>
            </a:xfrm>
            <a:prstGeom prst="corner">
              <a:avLst>
                <a:gd name="adj1" fmla="val 45782"/>
                <a:gd name="adj2" fmla="val 50000"/>
              </a:avLst>
            </a:prstGeom>
          </p:spPr>
        </p:pic>
      </p:grpSp>
      <p:sp>
        <p:nvSpPr>
          <p:cNvPr id="21" name="Content Placeholder 2"/>
          <p:cNvSpPr txBox="1">
            <a:spLocks/>
          </p:cNvSpPr>
          <p:nvPr/>
        </p:nvSpPr>
        <p:spPr>
          <a:xfrm>
            <a:off x="777240" y="1399640"/>
            <a:ext cx="4427746" cy="45342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Results</a:t>
            </a:r>
          </a:p>
          <a:p>
            <a:r>
              <a:rPr lang="en-US" sz="2800" dirty="0"/>
              <a:t>Kate’s home isn’t flooded yet but predictions show she has 3 hours</a:t>
            </a:r>
          </a:p>
          <a:p>
            <a:r>
              <a:rPr lang="en-US" sz="2800" dirty="0"/>
              <a:t>She sends a neighbor to take Felix to her brother’s house in Apeldoorn</a:t>
            </a:r>
          </a:p>
          <a:p>
            <a:r>
              <a:rPr lang="en-US" sz="2800" dirty="0"/>
              <a:t>Felix is safe!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864" y="1270424"/>
            <a:ext cx="4304244" cy="453425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Scenario: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flooding in Arnhem</a:t>
            </a:r>
          </a:p>
          <a:p>
            <a:r>
              <a:rPr lang="en-US" sz="2800" dirty="0"/>
              <a:t>User friendly </a:t>
            </a:r>
            <a:r>
              <a:rPr lang="en-US" sz="2800" dirty="0" smtClean="0"/>
              <a:t>interface</a:t>
            </a:r>
          </a:p>
          <a:p>
            <a:r>
              <a:rPr lang="en-US" sz="2800" dirty="0" smtClean="0"/>
              <a:t>Crowd source data</a:t>
            </a:r>
          </a:p>
          <a:p>
            <a:r>
              <a:rPr lang="en-US" sz="2800" dirty="0" smtClean="0"/>
              <a:t>Output: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090" y="2524469"/>
            <a:ext cx="4626486" cy="3183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3175" y="1566584"/>
            <a:ext cx="8810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Spatial Decision Support System: Emergency Response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295672" y="4803632"/>
            <a:ext cx="3109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flood </a:t>
            </a:r>
            <a:r>
              <a:rPr lang="en-US" sz="2800" dirty="0"/>
              <a:t>extent map </a:t>
            </a:r>
            <a:r>
              <a:rPr lang="en-US" sz="2800" dirty="0" smtClean="0"/>
              <a:t>with </a:t>
            </a:r>
            <a:r>
              <a:rPr lang="en-US" sz="2800" dirty="0"/>
              <a:t>routing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Introduction</a:t>
            </a:r>
            <a:r>
              <a:rPr lang="en-US" dirty="0" smtClean="0"/>
              <a:t> | User Interaction | Data Model | Analysis |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Case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62" y="2342013"/>
            <a:ext cx="4100307" cy="273112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9358" y="1341158"/>
            <a:ext cx="4427746" cy="4534256"/>
          </a:xfrm>
        </p:spPr>
        <p:txBody>
          <a:bodyPr>
            <a:normAutofit/>
          </a:bodyPr>
          <a:lstStyle/>
          <a:p>
            <a:r>
              <a:rPr lang="en-US" sz="3200" dirty="0"/>
              <a:t>Jan is at work</a:t>
            </a:r>
          </a:p>
          <a:p>
            <a:r>
              <a:rPr lang="en-US" sz="3200" dirty="0"/>
              <a:t>2 daughters at school</a:t>
            </a:r>
          </a:p>
          <a:p>
            <a:r>
              <a:rPr lang="en-US" sz="3200" dirty="0" smtClean="0"/>
              <a:t>His wife is visiting </a:t>
            </a:r>
            <a:r>
              <a:rPr lang="en-US" sz="3200" dirty="0"/>
              <a:t>family in </a:t>
            </a:r>
            <a:r>
              <a:rPr lang="en-US" sz="3200" dirty="0" smtClean="0"/>
              <a:t>Ede</a:t>
            </a:r>
            <a:endParaRPr lang="en-US" sz="3200" dirty="0"/>
          </a:p>
          <a:p>
            <a:r>
              <a:rPr lang="en-US" sz="3200" dirty="0"/>
              <a:t>How to keep all safe?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9357" y="1435238"/>
            <a:ext cx="7864875" cy="43976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/>
              <a:t>General information for Jan</a:t>
            </a:r>
          </a:p>
          <a:p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how city areas of Arnhem are affected by his own chosen water </a:t>
            </a:r>
            <a:r>
              <a:rPr lang="en-US" sz="3200" dirty="0" smtClean="0"/>
              <a:t>height?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how is the weather forecast for the upcoming dates?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how should I behave depending on the water </a:t>
            </a:r>
            <a:r>
              <a:rPr lang="en-US" sz="3200" dirty="0" smtClean="0"/>
              <a:t>height?</a:t>
            </a:r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Jan’s personal situation</a:t>
            </a:r>
          </a:p>
          <a:p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which water height is getting my home into danger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which </a:t>
            </a:r>
            <a:r>
              <a:rPr lang="en-US" sz="3200" dirty="0" smtClean="0"/>
              <a:t>POIs are </a:t>
            </a:r>
            <a:r>
              <a:rPr lang="en-US" sz="3200" dirty="0"/>
              <a:t>still reachable?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which is my </a:t>
            </a:r>
            <a:r>
              <a:rPr lang="en-US" sz="3200" dirty="0" smtClean="0"/>
              <a:t>shortest path </a:t>
            </a:r>
            <a:r>
              <a:rPr lang="en-US" sz="3200" smtClean="0"/>
              <a:t>to an </a:t>
            </a:r>
            <a:r>
              <a:rPr lang="en-US" sz="3200" dirty="0" smtClean="0"/>
              <a:t>chosen escape city?</a:t>
            </a:r>
            <a:endParaRPr lang="en-US" sz="3200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9" y="1367825"/>
            <a:ext cx="8625279" cy="4643151"/>
          </a:xfrm>
          <a:prstGeom prst="rect">
            <a:avLst/>
          </a:prstGeom>
        </p:spPr>
      </p:pic>
      <p:pic>
        <p:nvPicPr>
          <p:cNvPr id="1026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93" y="3662066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05825" y="1596649"/>
            <a:ext cx="0" cy="63290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lot tes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11" y="2286618"/>
            <a:ext cx="3636422" cy="3269444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6" b="64222"/>
          <a:stretch/>
        </p:blipFill>
        <p:spPr>
          <a:xfrm>
            <a:off x="6784705" y="1367825"/>
            <a:ext cx="2074929" cy="16503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29778" y="263878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9" y="1369056"/>
            <a:ext cx="8625279" cy="4640688"/>
          </a:xfrm>
          <a:prstGeom prst="rect">
            <a:avLst/>
          </a:prstGeom>
        </p:spPr>
      </p:pic>
      <p:pic>
        <p:nvPicPr>
          <p:cNvPr id="6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32" y="2488022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29778" y="221545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523112" y="2582343"/>
            <a:ext cx="336522" cy="88899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0" y="1369056"/>
            <a:ext cx="8615376" cy="4640688"/>
          </a:xfrm>
          <a:prstGeom prst="rect">
            <a:avLst/>
          </a:prstGeom>
        </p:spPr>
      </p:pic>
      <p:pic>
        <p:nvPicPr>
          <p:cNvPr id="6" name="Picture 2" descr="C:\Users\Fanny\AppData\Local\Microsoft\Windows\Temporary Internet Files\Content.IE5\OXTLN6DD\3945804309438590834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10" y="1189800"/>
            <a:ext cx="798213" cy="7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36600" y="3866444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15673" y="403160"/>
            <a:ext cx="7528560" cy="9521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Interaction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7" y="1369055"/>
            <a:ext cx="8614538" cy="46475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29778" y="3400778"/>
            <a:ext cx="2029856" cy="366889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777240" y="6222698"/>
            <a:ext cx="5638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Introduction | </a:t>
            </a:r>
            <a:r>
              <a:rPr lang="en-US" dirty="0" smtClean="0">
                <a:solidFill>
                  <a:srgbClr val="0070C0"/>
                </a:solidFill>
              </a:rPr>
              <a:t>User Interaction </a:t>
            </a:r>
            <a:r>
              <a:rPr lang="en-US" dirty="0" smtClean="0"/>
              <a:t>| Data Model | Analysis |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3DB3-0C68-B24E-B765-8C7016B3A4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411</TotalTime>
  <Words>718</Words>
  <Application>Microsoft Office PowerPoint</Application>
  <PresentationFormat>On-screen Show (4:3)</PresentationFormat>
  <Paragraphs>193</Paragraphs>
  <Slides>24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NewsPrint</vt:lpstr>
      <vt:lpstr>SDSS: Flood Escape Arnhem</vt:lpstr>
      <vt:lpstr>Agenda</vt:lpstr>
      <vt:lpstr>Introduction</vt:lpstr>
      <vt:lpstr>Use Case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</vt:lpstr>
      <vt:lpstr>Data Model</vt:lpstr>
      <vt:lpstr>Data Model</vt:lpstr>
      <vt:lpstr>Analysis</vt:lpstr>
      <vt:lpstr>Future Enhancements</vt:lpstr>
      <vt:lpstr>Conclusions</vt:lpstr>
      <vt:lpstr>Thank you!</vt:lpstr>
      <vt:lpstr>Use Case2</vt:lpstr>
      <vt:lpstr>Use Case2</vt:lpstr>
      <vt:lpstr>Use Case2</vt:lpstr>
      <vt:lpstr>Use Case2</vt:lpstr>
      <vt:lpstr>Use Case2</vt:lpstr>
      <vt:lpstr>Use Case2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SDSS: Flood Escape Arnhem</dc:title>
  <dc:creator>Elizabeth Prentice</dc:creator>
  <cp:lastModifiedBy>Fanny</cp:lastModifiedBy>
  <cp:revision>80</cp:revision>
  <dcterms:created xsi:type="dcterms:W3CDTF">2016-01-03T17:03:55Z</dcterms:created>
  <dcterms:modified xsi:type="dcterms:W3CDTF">2016-01-15T08:40:11Z</dcterms:modified>
</cp:coreProperties>
</file>